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18D1-3560-49D1-A2E0-57972A642A4E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955A1-1CC4-4947-8634-F3BD0584278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955A1-1CC4-4947-8634-F3BD05842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7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D3F4-C4F5-4FCD-8725-F3E3F4136C7A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3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EA5-9AEE-4414-A602-83B236C36BE5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4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73DD-B639-4DB7-8436-361846732A69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0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A49F-0606-4448-8FB7-A5F293E31F95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0372-426F-4590-A61B-9E262EC59C56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441D-3685-4CEE-A762-C491C1383D6D}" type="datetime1">
              <a:rPr lang="en-GB" smtClean="0"/>
              <a:t>23/09/2014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0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1A6C-7E59-445C-9048-D3ADFF7F0F74}" type="datetime1">
              <a:rPr lang="en-GB" smtClean="0"/>
              <a:t>23/09/2014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1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6E7-5978-4335-BE04-C2ED6CE4F9BD}" type="datetime1">
              <a:rPr lang="en-GB" smtClean="0"/>
              <a:t>23/09/2014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4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F7E-6169-4078-B450-454D3B9EDC12}" type="datetime1">
              <a:rPr lang="en-GB" smtClean="0"/>
              <a:t>23/09/2014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872D-F560-4D44-8683-E9082B9D7984}" type="datetime1">
              <a:rPr lang="en-GB" smtClean="0"/>
              <a:t>23/09/2014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0660-301E-40E4-893A-50CE19A7D9A6}" type="datetime1">
              <a:rPr lang="en-GB" smtClean="0"/>
              <a:t>23/09/2014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5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783A-E403-40A5-976A-2112122A848A}" type="datetime1">
              <a:rPr lang="en-GB" smtClean="0"/>
              <a:t>23/09/2014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4581-12E2-4C7E-982E-FAD2E1FD61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i="1" dirty="0"/>
              <a:t>Dos and </a:t>
            </a:r>
            <a:r>
              <a:rPr lang="en-GB" sz="4000" b="1" i="1" dirty="0" err="1"/>
              <a:t>Donts</a:t>
            </a:r>
            <a:r>
              <a:rPr lang="en-GB" sz="4000" b="1" i="1" dirty="0"/>
              <a:t> when working in Asia. </a:t>
            </a: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>A </a:t>
            </a:r>
            <a:r>
              <a:rPr lang="en-GB" sz="4000" b="1" i="1" dirty="0"/>
              <a:t>comparison based on the example Germany/Austria and Singapore.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283962"/>
            <a:ext cx="9144000" cy="1655762"/>
          </a:xfrm>
        </p:spPr>
        <p:txBody>
          <a:bodyPr/>
          <a:lstStyle/>
          <a:p>
            <a:r>
              <a:rPr lang="de-DE" dirty="0" smtClean="0"/>
              <a:t>Lions Club Wien Johann </a:t>
            </a:r>
            <a:r>
              <a:rPr lang="de-DE" dirty="0" err="1" smtClean="0"/>
              <a:t>Strauss</a:t>
            </a:r>
            <a:endParaRPr lang="de-DE" dirty="0" smtClean="0"/>
          </a:p>
          <a:p>
            <a:r>
              <a:rPr lang="de-DE" dirty="0" smtClean="0"/>
              <a:t>September 23, 2014</a:t>
            </a:r>
          </a:p>
          <a:p>
            <a:r>
              <a:rPr lang="de-DE" dirty="0" smtClean="0"/>
              <a:t>Walter Sedlacek </a:t>
            </a:r>
            <a:endParaRPr lang="en-GB" dirty="0"/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822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vs. Indirect </a:t>
            </a:r>
            <a:r>
              <a:rPr lang="en-GB" dirty="0" smtClean="0"/>
              <a:t>Communication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383292" cy="440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2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of Problems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297"/>
            <a:ext cx="9247929" cy="495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70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Anger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20690"/>
            <a:ext cx="8766967" cy="470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10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-169566"/>
            <a:ext cx="10515600" cy="1325563"/>
          </a:xfrm>
        </p:spPr>
        <p:txBody>
          <a:bodyPr/>
          <a:lstStyle/>
          <a:p>
            <a:r>
              <a:rPr lang="en-GB" dirty="0" smtClean="0"/>
              <a:t>Direct vs. Indirect Communication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682046"/>
            <a:ext cx="5157787" cy="823912"/>
          </a:xfrm>
        </p:spPr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7" y="1493449"/>
            <a:ext cx="5157787" cy="4151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Clarity </a:t>
            </a:r>
            <a:r>
              <a:rPr lang="en-GB" sz="2000" dirty="0" smtClean="0"/>
              <a:t>and </a:t>
            </a:r>
            <a:r>
              <a:rPr lang="en-GB" sz="2000" dirty="0"/>
              <a:t>understanding is prime </a:t>
            </a:r>
            <a:r>
              <a:rPr lang="en-GB" sz="2000" dirty="0" smtClean="0"/>
              <a:t>goal.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Information needs to be structured</a:t>
            </a:r>
            <a:r>
              <a:rPr lang="en-GB" sz="2000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Direct and honest communication is seen as sign for honesty and sincerity.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Eye contact is important</a:t>
            </a:r>
            <a:r>
              <a:rPr lang="en-GB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Compliments </a:t>
            </a:r>
            <a:r>
              <a:rPr lang="en-GB" sz="2000" dirty="0" smtClean="0"/>
              <a:t>are </a:t>
            </a:r>
            <a:r>
              <a:rPr lang="en-GB" sz="2000" dirty="0"/>
              <a:t>very </a:t>
            </a:r>
            <a:r>
              <a:rPr lang="en-GB" sz="2000" dirty="0" smtClean="0"/>
              <a:t>rare.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Feedback about a topic is very direct and highly appreciated – no matter if positive or negative.</a:t>
            </a: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Losing face doesn’t exist because “no” to a topic is “no” to a topic – not to the person!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Yes and nodding means: yes, we do it</a:t>
            </a:r>
            <a:r>
              <a:rPr lang="en-GB" sz="2000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If </a:t>
            </a:r>
            <a:r>
              <a:rPr lang="en-GB" sz="2000" dirty="0" smtClean="0"/>
              <a:t>an Austrian </a:t>
            </a:r>
            <a:r>
              <a:rPr lang="en-GB" sz="2000" dirty="0"/>
              <a:t>is angry – you will see it in his face!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669537"/>
            <a:ext cx="5183188" cy="823912"/>
          </a:xfrm>
        </p:spPr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505958"/>
            <a:ext cx="5183188" cy="5205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Making or keeping a good relationship is key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Relationships are very important and people would not like to jeopardize a relationship so critical feedback would usually be avoided or more indirect.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Eye contact is not as important and staring at someone can be seen as very impolite.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Compliments and nice small talk are important for a good atmosphere.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“No” to a topic could be seen as “no” to the person so it would be usually avoided in order not to make someone lose face.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Yes and nodding means: I listen to you.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You don’t necessarily see if someone is angry as the facial expression might still be nice and friendly.</a:t>
            </a:r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12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Concept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4673"/>
            <a:ext cx="9169265" cy="482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0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</a:t>
            </a:r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037984"/>
            <a:ext cx="5157787" cy="823912"/>
          </a:xfrm>
        </p:spPr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846397"/>
            <a:ext cx="5157787" cy="47946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follow </a:t>
            </a:r>
            <a:r>
              <a:rPr lang="en-GB" sz="2000" dirty="0"/>
              <a:t>a very strict linear time </a:t>
            </a:r>
            <a:r>
              <a:rPr lang="en-GB" sz="2000" dirty="0" smtClean="0"/>
              <a:t>concept what </a:t>
            </a:r>
            <a:r>
              <a:rPr lang="en-GB" sz="2000" dirty="0"/>
              <a:t>means that they prefer to do things one by </a:t>
            </a:r>
            <a:r>
              <a:rPr lang="en-GB" sz="2000" dirty="0" smtClean="0"/>
              <a:t>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would </a:t>
            </a:r>
            <a:r>
              <a:rPr lang="en-GB" sz="2000" dirty="0"/>
              <a:t>want to have a very clear </a:t>
            </a:r>
            <a:r>
              <a:rPr lang="en-GB" sz="2000" dirty="0" smtClean="0"/>
              <a:t>schedule and </a:t>
            </a:r>
            <a:r>
              <a:rPr lang="en-GB" sz="2000" dirty="0"/>
              <a:t>agenda and prefer to have the topics as </a:t>
            </a:r>
            <a:r>
              <a:rPr lang="en-GB" sz="2000" dirty="0" smtClean="0"/>
              <a:t>planned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Distractions and interruptions are not </a:t>
            </a:r>
            <a:r>
              <a:rPr lang="en-GB" sz="2000" dirty="0" smtClean="0"/>
              <a:t>appreciated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Deliverables should arrive within the </a:t>
            </a:r>
            <a:r>
              <a:rPr lang="en-GB" sz="2000" dirty="0" smtClean="0"/>
              <a:t>deadline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People should be on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love efficiency so they expect people to come to meetings prepared (with material, information, slides, documents etc.) and will do so as well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92229"/>
            <a:ext cx="5183188" cy="823912"/>
          </a:xfrm>
        </p:spPr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08391"/>
            <a:ext cx="5183188" cy="4794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Time </a:t>
            </a:r>
            <a:r>
              <a:rPr lang="en-GB" sz="2000" dirty="0"/>
              <a:t>is dealt with in a non-linear fashion – things are done according to priority or relationship to the requestor. Time concept is not as strict as for western people.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A strict schedule is not necessary and can be experienced as too rigid and not allowing enough flexibility to deal with the situation or the topics arising from the discussions.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Distractions and interruptions are ok and are dealt with according to priority of the person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Singaporeans also love efficiency but that doesn’t mean they come with slides and presentation material to the meeting. They prefer to allow flexibility and discussion time.</a:t>
            </a:r>
            <a:endParaRPr lang="de-DE" sz="2000" dirty="0"/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3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</a:t>
            </a:r>
            <a:r>
              <a:rPr lang="en-GB" dirty="0" smtClean="0"/>
              <a:t>Hierarchy – The boss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4884"/>
            <a:ext cx="9240219" cy="498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50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Hierarchy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037984"/>
            <a:ext cx="5157787" cy="823912"/>
          </a:xfrm>
        </p:spPr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846397"/>
            <a:ext cx="5157787" cy="47946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W</a:t>
            </a:r>
            <a:r>
              <a:rPr lang="en-GB" sz="2000" dirty="0" smtClean="0"/>
              <a:t>hat counts for people in order to respect others is their competency and personality more than status, title and hierarchy.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 manager is not necessarily the highest expert of his team but still has the authority to manage.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Managers proactively ask for the opinion and expertise of their employees and value it – without consideration of hierarchy.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Meeting tables are usually round with no specific seating for hierarchy.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 certain understatement is appreciated in Germany with regards to status, brands, titles etc.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92229"/>
            <a:ext cx="5183188" cy="823912"/>
          </a:xfrm>
        </p:spPr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08391"/>
            <a:ext cx="5183188" cy="4794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Status and rank are very important and are valued.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 manager is expected to have the final saying in decisions and have answers for the team and would be an expert in these matters.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It might be more difficult to voice out a critical opinion against someone of a higher hierarchical status.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The seating at a table might indicate the status of the person.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Success is publicly shown (</a:t>
            </a:r>
            <a:r>
              <a:rPr lang="en-GB" sz="2000" dirty="0" err="1" smtClean="0"/>
              <a:t>desginer</a:t>
            </a:r>
            <a:r>
              <a:rPr lang="en-GB" sz="2000" dirty="0" smtClean="0"/>
              <a:t> brands, cars, houses)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Titles can make a difference in the business life and are considered very important.</a:t>
            </a:r>
            <a:endParaRPr lang="de-DE" sz="2000" dirty="0"/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54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Trendy</a:t>
            </a:r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18</a:t>
            </a:fld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0131"/>
            <a:ext cx="9334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631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Transportation</a:t>
            </a:r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19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5582"/>
            <a:ext cx="9477375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664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Perception of each other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5241"/>
            <a:ext cx="8392898" cy="442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5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meals a day</a:t>
            </a:r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20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7" y="1454419"/>
            <a:ext cx="9324975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34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Moods and Weather</a:t>
            </a:r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21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3825"/>
            <a:ext cx="9363075" cy="49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477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but not least: Beauty</a:t>
            </a:r>
            <a:endParaRPr lang="en-GB" dirty="0"/>
          </a:p>
        </p:txBody>
      </p:sp>
      <p:pic>
        <p:nvPicPr>
          <p:cNvPr id="4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22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8355"/>
            <a:ext cx="93630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383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Perception of each other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8200" y="1690688"/>
            <a:ext cx="74917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look different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were brought up different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have different values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like different things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believe in different things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eat different things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We speak different (language but also usage of words and phrases)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</p:txBody>
      </p:sp>
      <p:pic>
        <p:nvPicPr>
          <p:cNvPr id="5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23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Individualism vs. Collectivism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1762"/>
            <a:ext cx="7867247" cy="419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4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Individualism vs. Collectivism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1762"/>
            <a:ext cx="7910593" cy="421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57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Individualism vs. Collectivism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Focus is on the individual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Sorting things out alone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Kids leave house very early to live on their own.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Strong personality, </a:t>
            </a:r>
            <a:r>
              <a:rPr lang="en-GB" sz="2000" dirty="0" smtClean="0"/>
              <a:t>self-confidence and </a:t>
            </a:r>
            <a:r>
              <a:rPr lang="en-GB" sz="2000" dirty="0"/>
              <a:t>self-assurance are </a:t>
            </a:r>
            <a:r>
              <a:rPr lang="en-GB" sz="2000" dirty="0" smtClean="0"/>
              <a:t>important personality </a:t>
            </a:r>
            <a:r>
              <a:rPr lang="en-GB" sz="2000" dirty="0"/>
              <a:t>traits – being </a:t>
            </a:r>
            <a:r>
              <a:rPr lang="en-GB" sz="2000" dirty="0" smtClean="0"/>
              <a:t>self sufficient </a:t>
            </a:r>
            <a:r>
              <a:rPr lang="en-GB" sz="2000" dirty="0"/>
              <a:t>and able to look after</a:t>
            </a:r>
            <a:br>
              <a:rPr lang="en-GB" sz="2000" dirty="0"/>
            </a:br>
            <a:r>
              <a:rPr lang="en-GB" sz="2000" dirty="0"/>
              <a:t>yourself.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6</a:t>
            </a:fld>
            <a:endParaRPr lang="en-GB"/>
          </a:p>
        </p:txBody>
      </p:sp>
      <p:sp>
        <p:nvSpPr>
          <p:cNvPr id="10" name="Inhaltsplatzhalter 5"/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Focus is on the group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Sorting things out together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Kids stay with parents until marriage, family bond is strong.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Being humble, loyal and caring are important personality traits </a:t>
            </a:r>
            <a:r>
              <a:rPr lang="en-GB" sz="2000" dirty="0" smtClean="0"/>
              <a:t>– being </a:t>
            </a:r>
            <a:r>
              <a:rPr lang="en-GB" sz="2000" dirty="0" smtClean="0"/>
              <a:t>able to look after the one you love.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796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VS. LOW CONTEXT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Low context culture – all </a:t>
            </a:r>
            <a:r>
              <a:rPr lang="en-GB" sz="2000" dirty="0" smtClean="0"/>
              <a:t>information must </a:t>
            </a:r>
            <a:r>
              <a:rPr lang="en-GB" sz="2000" dirty="0"/>
              <a:t>be given in the </a:t>
            </a:r>
            <a:r>
              <a:rPr lang="en-GB" sz="2000" dirty="0" smtClean="0"/>
              <a:t>communication in </a:t>
            </a:r>
            <a:r>
              <a:rPr lang="en-GB" sz="2000" dirty="0"/>
              <a:t>a structured manner and </a:t>
            </a:r>
            <a:r>
              <a:rPr lang="en-GB" sz="2000" dirty="0" smtClean="0"/>
              <a:t>the context </a:t>
            </a:r>
            <a:r>
              <a:rPr lang="en-GB" sz="2000" dirty="0"/>
              <a:t>doesn’t provide </a:t>
            </a:r>
            <a:r>
              <a:rPr lang="en-GB" sz="2000" dirty="0" smtClean="0"/>
              <a:t>any</a:t>
            </a:r>
            <a:br>
              <a:rPr lang="en-GB" sz="2000" dirty="0" smtClean="0"/>
            </a:br>
            <a:r>
              <a:rPr lang="en-GB" sz="2000" dirty="0" smtClean="0"/>
              <a:t>additional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might get easily short tempered if not all information is given. They will ask questions until they understand as they don’t like uncertainty.</a:t>
            </a:r>
          </a:p>
          <a:p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7</a:t>
            </a:fld>
            <a:endParaRPr lang="en-GB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High context culture – a lot </a:t>
            </a:r>
            <a:r>
              <a:rPr lang="en-GB" sz="2000" dirty="0" smtClean="0"/>
              <a:t>of information might </a:t>
            </a:r>
            <a:r>
              <a:rPr lang="en-GB" sz="2000" dirty="0"/>
              <a:t>be implicitly clear to all individuals </a:t>
            </a:r>
            <a:r>
              <a:rPr lang="en-GB" sz="2000" dirty="0" smtClean="0"/>
              <a:t>from the </a:t>
            </a:r>
            <a:r>
              <a:rPr lang="en-GB" sz="2000" dirty="0"/>
              <a:t>situation - except to the foreigners ;)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Singaporeans might wonder why Austrians don’t get all the implicit hints the context provides, ask for so much information and seem to get impatient easily.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1846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35157" cy="420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id:image001.png@01CFCB41.B7CCF8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5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Business </a:t>
            </a: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823912"/>
          </a:xfrm>
        </p:spPr>
        <p:txBody>
          <a:bodyPr/>
          <a:lstStyle/>
          <a:p>
            <a:r>
              <a:rPr lang="de-DE" dirty="0" smtClean="0"/>
              <a:t>Austria / Europe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10609"/>
            <a:ext cx="5157787" cy="3880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Mobile </a:t>
            </a:r>
            <a:r>
              <a:rPr lang="en-GB" sz="2000" dirty="0"/>
              <a:t>phones are silent in meetings</a:t>
            </a:r>
            <a:r>
              <a:rPr lang="en-GB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Business life and private life are strictly separated what you can also see in the way they dress for each part of their life.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do not fancy small talk, they want to “come to the point”.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Austrians treasure </a:t>
            </a:r>
            <a:r>
              <a:rPr lang="en-GB" sz="2000" dirty="0"/>
              <a:t>efficiency &amp; </a:t>
            </a:r>
            <a:r>
              <a:rPr lang="en-GB" sz="2000" dirty="0" smtClean="0"/>
              <a:t>structure.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 formal contract has more value than the personal word or relationship.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de-DE" dirty="0" err="1" smtClean="0"/>
              <a:t>Singapore</a:t>
            </a:r>
            <a:r>
              <a:rPr lang="de-DE" dirty="0" smtClean="0"/>
              <a:t> / </a:t>
            </a:r>
            <a:r>
              <a:rPr lang="de-DE" dirty="0" err="1" smtClean="0"/>
              <a:t>Asia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135742"/>
            <a:ext cx="5183188" cy="42909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Calls </a:t>
            </a:r>
            <a:r>
              <a:rPr lang="en-GB" sz="2000" dirty="0"/>
              <a:t>of important people are taken even in meetings with others – depending on the relation ship so phones are 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Business life and private life merge and family is very important. Dress Code is less formal in Singapore.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Small talk is important to create an enjoyable atmosphere.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A personal commitment is more important than a written statement.</a:t>
            </a:r>
          </a:p>
        </p:txBody>
      </p:sp>
      <p:pic>
        <p:nvPicPr>
          <p:cNvPr id="7" name="Picture 1" descr="cid:image001.png@01CFCB41.B7CCF89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667" y="106714"/>
            <a:ext cx="314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Dos and Donts when working in Asia. 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4581-12E2-4C7E-982E-FAD2E1FD61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7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Breitbild</PresentationFormat>
  <Paragraphs>139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Dos and Donts when working in Asia.   A comparison based on the example Germany/Austria and Singapore.</vt:lpstr>
      <vt:lpstr>Perception of each other</vt:lpstr>
      <vt:lpstr>Perception of each other</vt:lpstr>
      <vt:lpstr>Individualism vs. Collectivism</vt:lpstr>
      <vt:lpstr>Individualism vs. Collectivism</vt:lpstr>
      <vt:lpstr>Individualism vs. Collectivism</vt:lpstr>
      <vt:lpstr>HIGH VS. LOW CONTEXT</vt:lpstr>
      <vt:lpstr>Contacts</vt:lpstr>
      <vt:lpstr>Business Communication</vt:lpstr>
      <vt:lpstr>Direct vs. Indirect Communication</vt:lpstr>
      <vt:lpstr>Handling of Problems</vt:lpstr>
      <vt:lpstr>Anger</vt:lpstr>
      <vt:lpstr>Direct vs. Indirect Communication</vt:lpstr>
      <vt:lpstr>Time Concept</vt:lpstr>
      <vt:lpstr>Time concept</vt:lpstr>
      <vt:lpstr>Power and Hierarchy – The boss</vt:lpstr>
      <vt:lpstr>Power and Hierarchy</vt:lpstr>
      <vt:lpstr>What's Trendy</vt:lpstr>
      <vt:lpstr>Transportation</vt:lpstr>
      <vt:lpstr>Three meals a day</vt:lpstr>
      <vt:lpstr>Moods and Weather</vt:lpstr>
      <vt:lpstr>Last but not least: Beauty</vt:lpstr>
    </vt:vector>
  </TitlesOfParts>
  <Company>T-Systems Austria GesmbH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and Donts when working in Asia.   A comparison based on the example Germany/Austria and Singapore.</dc:title>
  <dc:creator>Sedlacek Walter</dc:creator>
  <cp:lastModifiedBy>Sedlacek Walter</cp:lastModifiedBy>
  <cp:revision>13</cp:revision>
  <dcterms:created xsi:type="dcterms:W3CDTF">2014-09-19T09:59:24Z</dcterms:created>
  <dcterms:modified xsi:type="dcterms:W3CDTF">2014-09-23T14:02:32Z</dcterms:modified>
</cp:coreProperties>
</file>